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1" r:id="rId2"/>
  </p:sldMasterIdLst>
  <p:notesMasterIdLst>
    <p:notesMasterId r:id="rId29"/>
  </p:notesMasterIdLst>
  <p:handoutMasterIdLst>
    <p:handoutMasterId r:id="rId30"/>
  </p:handoutMasterIdLst>
  <p:sldIdLst>
    <p:sldId id="574" r:id="rId3"/>
    <p:sldId id="579" r:id="rId4"/>
    <p:sldId id="581" r:id="rId5"/>
    <p:sldId id="257" r:id="rId6"/>
    <p:sldId id="290" r:id="rId7"/>
    <p:sldId id="310" r:id="rId8"/>
    <p:sldId id="269" r:id="rId9"/>
    <p:sldId id="311" r:id="rId10"/>
    <p:sldId id="270" r:id="rId11"/>
    <p:sldId id="315" r:id="rId12"/>
    <p:sldId id="271" r:id="rId13"/>
    <p:sldId id="313" r:id="rId14"/>
    <p:sldId id="299" r:id="rId15"/>
    <p:sldId id="316" r:id="rId16"/>
    <p:sldId id="318" r:id="rId17"/>
    <p:sldId id="314" r:id="rId18"/>
    <p:sldId id="319" r:id="rId19"/>
    <p:sldId id="317" r:id="rId20"/>
    <p:sldId id="325" r:id="rId21"/>
    <p:sldId id="321" r:id="rId22"/>
    <p:sldId id="584" r:id="rId23"/>
    <p:sldId id="330" r:id="rId24"/>
    <p:sldId id="323" r:id="rId25"/>
    <p:sldId id="331" r:id="rId26"/>
    <p:sldId id="583" r:id="rId27"/>
    <p:sldId id="580" r:id="rId28"/>
  </p:sldIdLst>
  <p:sldSz cx="9144000" cy="5143500" type="screen16x9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3F3"/>
    <a:srgbClr val="0C1A60"/>
    <a:srgbClr val="122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4709" autoAdjust="0"/>
  </p:normalViewPr>
  <p:slideViewPr>
    <p:cSldViewPr>
      <p:cViewPr varScale="1">
        <p:scale>
          <a:sx n="91" d="100"/>
          <a:sy n="91" d="100"/>
        </p:scale>
        <p:origin x="54" y="165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8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6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2F74DCA2-1995-457C-8CA5-56389DC55315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FF930F3-0D35-4964-ABBE-8A2A0678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96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029349-4F37-4AA2-BA44-97794FC2FAA0}" type="datetimeFigureOut">
              <a:rPr lang="en-US"/>
              <a:pPr>
                <a:defRPr/>
              </a:pPr>
              <a:t>5/1/23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A521A4-5C15-4DF7-B7FA-674537F2B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13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521A4-5C15-4DF7-B7FA-674537F2BBE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5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521A4-5C15-4DF7-B7FA-674537F2BBE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DivinePower_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eader_AppropriatingDivinePower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Garamond" pitchFamily="18" charset="0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19800" y="4743450"/>
            <a:ext cx="2743200" cy="228600"/>
          </a:xfrm>
        </p:spPr>
        <p:txBody>
          <a:bodyPr anchor="ctr">
            <a:normAutofit/>
          </a:bodyPr>
          <a:lstStyle>
            <a:lvl1pPr marL="0" indent="0" algn="r">
              <a:buNone/>
              <a:defRPr sz="75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Fear_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eader_DefeatingFear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Garamond" pitchFamily="18" charset="0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19800" y="4743450"/>
            <a:ext cx="2743200" cy="228600"/>
          </a:xfrm>
        </p:spPr>
        <p:txBody>
          <a:bodyPr anchor="ctr">
            <a:normAutofit/>
          </a:bodyPr>
          <a:lstStyle>
            <a:lvl1pPr marL="0" indent="0" algn="r">
              <a:buNone/>
              <a:defRPr sz="75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Fear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Defeating FEAR: Session 3</a:t>
            </a:r>
          </a:p>
        </p:txBody>
      </p:sp>
      <p:pic>
        <p:nvPicPr>
          <p:cNvPr id="5" name="Picture 8" descr="header_DefeatingFear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0" y="1200150"/>
            <a:ext cx="7239000" cy="360045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Fear_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Defeating FEAR: Session 3</a:t>
            </a:r>
          </a:p>
        </p:txBody>
      </p:sp>
      <p:pic>
        <p:nvPicPr>
          <p:cNvPr id="5" name="Picture 8" descr="header_DefeatingFear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b="0" i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BW_Apathy_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eader_DestroyingApathy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Garamond" pitchFamily="18" charset="0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19800" y="4743450"/>
            <a:ext cx="2743200" cy="228600"/>
          </a:xfrm>
        </p:spPr>
        <p:txBody>
          <a:bodyPr anchor="ctr">
            <a:normAutofit/>
          </a:bodyPr>
          <a:lstStyle>
            <a:lvl1pPr marL="0" indent="0" algn="r">
              <a:buNone/>
              <a:defRPr sz="75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Apathy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latin typeface="+mn-lt"/>
                <a:cs typeface="+mn-cs"/>
              </a:rPr>
              <a:t>Destroying APATHY: Session 1</a:t>
            </a:r>
          </a:p>
        </p:txBody>
      </p:sp>
      <p:pic>
        <p:nvPicPr>
          <p:cNvPr id="5" name="Picture 8" descr="header_DestroyingApathy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0" y="1200150"/>
            <a:ext cx="7239000" cy="360045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Apathy_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header_DestroyingApathy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8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Destroying APATHY: Session 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Section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714500"/>
            <a:ext cx="8382000" cy="30861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114800" y="4743450"/>
            <a:ext cx="4648200" cy="285750"/>
          </a:xfrm>
        </p:spPr>
        <p:txBody>
          <a:bodyPr anchor="ctr">
            <a:normAutofit/>
          </a:bodyPr>
          <a:lstStyle>
            <a:lvl1pPr marL="257175" marR="0" indent="-257175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75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FCF4-4B06-9E4F-A5EA-AAF2E33D24EE}" type="datetimeFigureOut">
              <a:rPr lang="en-US" smtClean="0"/>
              <a:t>5/1/23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2B2F-64B1-064E-84FA-2510A6D0F0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43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DivinePower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Appropriating DIVINE POWER: Session 5</a:t>
            </a:r>
          </a:p>
        </p:txBody>
      </p:sp>
      <p:pic>
        <p:nvPicPr>
          <p:cNvPr id="5" name="Picture 8" descr="header_AppropriatingDivinePower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0" y="1200150"/>
            <a:ext cx="7239000" cy="360045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2EF5-94A6-3543-A1FD-A08A1E71E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4D18F-E321-B34A-ABF6-F0A31B936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8D7FF-D176-2A41-8C3F-E24B7C6F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893F4-986C-CE4B-82D1-D30C4CA3B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095D0-56DA-9C40-835F-B0B6BF2B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45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16AB9-95D5-C24F-8FA1-5F8B6ABF7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13D2A-32B1-5846-87F7-7A22A161C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07A50-5731-7641-91E6-2E064B75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1514F-D030-1545-866C-B52BB9198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E462F-3BBD-834F-AD53-64E1CF3EB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48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B7449-C308-B545-B220-77E7A72E5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2A242-8E58-8A41-8D5C-DF4E13501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EA0B8-8913-0D4E-96CF-1DD274EEF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8BD92-BF73-AF46-823A-BFC6288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9BF04-AA3A-AB4B-8911-11B93219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64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4085-C491-CE49-891C-66B2BD7EF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1EDC5-BCFE-FF4D-BEC6-D04A0FA2B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319ED-DBC1-534E-A3BC-E653FE1BC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88539-C1A9-E04E-9B1D-DF0D3E529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633A0-8307-4044-9843-A8089092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D45E7-642B-1249-834F-AA821066E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99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F9BA-901C-AD43-B9C3-0C9FE3104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EC144-3A53-CF44-832E-D373C91A9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9AF23-0F25-3D4C-B500-2CF8846CD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C34D7-8237-D646-9B25-61EA5AEF8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F298-65E7-6647-98BE-8D3463C62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4A3226-FEF8-E547-A0AA-166CB21D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89B631-4332-3540-897F-3999D8BC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C86AEA-EE04-044E-9806-CD076D9F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89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B6F85-3394-EE44-B47A-D453EBA2C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AC828A-1FF5-6A43-B875-FE60AB68F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414481-1C40-9647-AAF1-0BF3108A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15A1B9-B2F5-494C-AFD4-DC1DC062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47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95565-CF2D-624B-859E-D59F6181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9202F-B018-F647-A3E6-A59BE352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C4D6C-008E-2342-B872-D74205EAF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99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DD243-785B-1445-B46E-DBA869FE4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92A80-A79E-2D42-892A-5CC241B7C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82B16-B1C4-C746-82FA-2D4C2038D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2F27C-50B4-5B46-87BB-35FC7D61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E888A-3911-C44E-B3BF-A34DDBA8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57E14-595F-314D-AA66-105A857F4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98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79E35-92C7-CC40-ADC7-45B9CD5AD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4A7DFA-6CB6-1643-A813-3A23E61F16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DF5D0-A1CA-7F48-AC5F-BB1C82AAE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08608-D72B-E04E-9D25-2E389F8F2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41EC6-2531-204E-951B-E478531C1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323F1-4DCD-9243-9F27-D57EEE64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75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A60CA-EF07-1249-850E-4E4A605E8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F3194-0EC5-8F44-B629-90F3248A9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0478B-4D9A-5749-837B-177F8204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E761E-5E5A-C849-89A9-54F64A529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1A6FC-CF94-0544-AAED-3081F69C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6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DivinePower_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Appropriating DIVINE POWER: Session 5</a:t>
            </a:r>
          </a:p>
        </p:txBody>
      </p:sp>
      <p:pic>
        <p:nvPicPr>
          <p:cNvPr id="5" name="Picture 8" descr="header_AppropriatingDivinePower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E12F31-C92E-2545-AEF8-62FE2F50F3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1FB2E-B805-6241-8346-DB016F169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3B361-6A1A-7845-B7EF-AB9387194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81C95-BBB9-D740-8528-E6F6F741D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D5D82-2ABA-3D4C-BB81-394107A5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38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BW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90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KnowHow4_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eader_DevelopingKnowHow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Garamond" pitchFamily="18" charset="0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19800" y="4743450"/>
            <a:ext cx="2743200" cy="228600"/>
          </a:xfrm>
        </p:spPr>
        <p:txBody>
          <a:bodyPr anchor="ctr">
            <a:normAutofit/>
          </a:bodyPr>
          <a:lstStyle>
            <a:lvl1pPr marL="0" indent="0" algn="r">
              <a:buNone/>
              <a:defRPr sz="75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KnowHow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Developing KNOW HOW: Session 4</a:t>
            </a:r>
          </a:p>
        </p:txBody>
      </p:sp>
      <p:pic>
        <p:nvPicPr>
          <p:cNvPr id="5" name="Picture 8" descr="header_DevelopingKnowHow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0" y="1200150"/>
            <a:ext cx="7239000" cy="360045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KnowHow4_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Developing KNOW HOW: Session 4</a:t>
            </a:r>
          </a:p>
        </p:txBody>
      </p:sp>
      <p:pic>
        <p:nvPicPr>
          <p:cNvPr id="5" name="Picture 8" descr="header_DevelopingKnowHow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KnowHow3_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eader_DevelopingKnowHow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Garamond" pitchFamily="18" charset="0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19800" y="4743450"/>
            <a:ext cx="2743200" cy="228600"/>
          </a:xfrm>
        </p:spPr>
        <p:txBody>
          <a:bodyPr anchor="ctr">
            <a:normAutofit/>
          </a:bodyPr>
          <a:lstStyle>
            <a:lvl1pPr marL="0" indent="0" algn="r">
              <a:buNone/>
              <a:defRPr sz="75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KnowHow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Developing KNOW HOW: Session 2</a:t>
            </a:r>
          </a:p>
        </p:txBody>
      </p:sp>
      <p:pic>
        <p:nvPicPr>
          <p:cNvPr id="5" name="Picture 8" descr="header_DevelopingKnowHow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0" y="1200150"/>
            <a:ext cx="7239000" cy="360045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KnowHow3_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Developing KNOW HOW: Session 2</a:t>
            </a:r>
          </a:p>
        </p:txBody>
      </p:sp>
      <p:pic>
        <p:nvPicPr>
          <p:cNvPr id="5" name="Picture 8" descr="header_DevelopingKnowHow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C1A6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0588F6-FD4A-4CEE-8064-10D08119B010}" type="datetimeFigureOut">
              <a:rPr lang="en-US"/>
              <a:pPr>
                <a:defRPr/>
              </a:pPr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629B44-AA10-4CDB-9C03-D2DF10B0A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63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F1A978-3AF0-EF47-954D-AC939B936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DB1A6-F37D-794E-A211-362B0C0C0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F2745-3AB8-BA47-BB66-9A4696BAF5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A0990-3DBB-4149-992B-F5FDDDA36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6BD65-E230-F84D-AE38-5650A74A1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5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464882C-4D15-A94F-8E75-A6B1BC6732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09550"/>
            <a:ext cx="5257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0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5D47012-F10E-9849-8EFA-70446F4BAF7B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F60FEF-F460-4A4C-82D0-49E918FC8220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10AB4D-34EB-2740-B1C0-DF59C9A42978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13888"/>
            <a:ext cx="9144000" cy="745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Be devoted/live godly in your </a:t>
            </a:r>
            <a:r>
              <a:rPr lang="en-US" sz="4050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world</a:t>
            </a:r>
            <a:r>
              <a:rPr lang="en-US" sz="40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0870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8F6531-04EA-924A-B188-9FF41EA33C5A}"/>
              </a:ext>
            </a:extLst>
          </p:cNvPr>
          <p:cNvSpPr/>
          <p:nvPr/>
        </p:nvSpPr>
        <p:spPr>
          <a:xfrm>
            <a:off x="2324100" y="971550"/>
            <a:ext cx="4495800" cy="32766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9C6F767-74B2-4F5E-A937-4E5544AA0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966" y="1146417"/>
            <a:ext cx="3592070" cy="28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97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8EDD12-DC66-8049-B56D-84D130230ABE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643FADD-3FC7-864D-B0C0-B897E6E925F3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7521AB2-EBEA-994A-B64A-C4A917F99177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14550"/>
            <a:ext cx="9144000" cy="7456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50" b="1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1. How to make godly/biblical </a:t>
            </a:r>
          </a:p>
          <a:p>
            <a:pPr marL="0" indent="0">
              <a:buNone/>
            </a:pPr>
            <a:r>
              <a:rPr lang="en-US" sz="4050" b="1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    </a:t>
            </a:r>
            <a:r>
              <a:rPr lang="en-US" sz="4050" b="1" u="sng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decisions</a:t>
            </a:r>
            <a:r>
              <a:rPr lang="en-US" sz="4050" b="1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8818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6646D6-0A43-4444-8D7B-39EEC5BB1555}"/>
              </a:ext>
            </a:extLst>
          </p:cNvPr>
          <p:cNvSpPr/>
          <p:nvPr/>
        </p:nvSpPr>
        <p:spPr>
          <a:xfrm>
            <a:off x="2324100" y="971550"/>
            <a:ext cx="4495800" cy="32766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9C6F767-74B2-4F5E-A937-4E5544AA0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966" y="1146417"/>
            <a:ext cx="3592070" cy="28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63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20D63C-3C35-5F4C-BB60-339DCC1E1BB8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DE55A4-15FE-6C41-8302-0B3BC0E33F53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DAC8597-3C62-224A-821E-F879D0CC6ED5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13888"/>
            <a:ext cx="9144000" cy="7456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50" b="1" dirty="0">
                <a:solidFill>
                  <a:srgbClr val="012B76"/>
                </a:solidFill>
                <a:latin typeface="Helvetica" pitchFamily="2" charset="0"/>
                <a:cs typeface="Al Nile" pitchFamily="2" charset="-78"/>
              </a:rPr>
              <a:t>2. How to stand </a:t>
            </a:r>
            <a:r>
              <a:rPr lang="en-US" sz="4050" b="1" u="sng" dirty="0">
                <a:solidFill>
                  <a:srgbClr val="012B76"/>
                </a:solidFill>
                <a:latin typeface="Helvetica" pitchFamily="2" charset="0"/>
                <a:cs typeface="Al Nile" pitchFamily="2" charset="-78"/>
              </a:rPr>
              <a:t>alone</a:t>
            </a:r>
            <a:r>
              <a:rPr lang="en-US" sz="4050" b="1" dirty="0">
                <a:solidFill>
                  <a:srgbClr val="012B76"/>
                </a:solidFill>
                <a:latin typeface="Helvetica" pitchFamily="2" charset="0"/>
                <a:cs typeface="Al Nile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0667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15EC12-740B-BB4E-B920-D9C6DC508C27}"/>
              </a:ext>
            </a:extLst>
          </p:cNvPr>
          <p:cNvSpPr/>
          <p:nvPr/>
        </p:nvSpPr>
        <p:spPr>
          <a:xfrm>
            <a:off x="2324100" y="971550"/>
            <a:ext cx="4495800" cy="32766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9C6F767-74B2-4F5E-A937-4E5544AA0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966" y="1146417"/>
            <a:ext cx="3592070" cy="28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78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DC7DBB-74A8-CE4A-B6AE-116BF0D8F664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72209F-C30A-4549-A113-4200CC69F1D7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5FBBE4-0BC6-1C44-8317-7F87E54F78B3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43150"/>
            <a:ext cx="9144000" cy="745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50" b="1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3. HOW to defend </a:t>
            </a:r>
            <a:r>
              <a:rPr lang="en-US" sz="4050" b="1" u="sng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Christianity</a:t>
            </a:r>
            <a:r>
              <a:rPr lang="en-US" sz="4050" b="1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6351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70D757-106A-BA40-8DFE-3AA5364E639C}"/>
              </a:ext>
            </a:extLst>
          </p:cNvPr>
          <p:cNvSpPr/>
          <p:nvPr/>
        </p:nvSpPr>
        <p:spPr>
          <a:xfrm>
            <a:off x="2324100" y="971550"/>
            <a:ext cx="4495800" cy="32766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9C6F767-74B2-4F5E-A937-4E5544AA0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966" y="1146417"/>
            <a:ext cx="3592070" cy="28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31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DD3DB0-AF8A-0242-A566-71E3E5AA5F73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CB8208A-C3C0-0F45-99ED-A53405AEE6AC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079113A-35F3-2F42-B4C7-A06A9ADDCECA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19350"/>
            <a:ext cx="9144000" cy="7456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50" b="1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1. Expect it. Don’t be </a:t>
            </a:r>
            <a:r>
              <a:rPr lang="en-US" sz="4050" b="1" u="sng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surprised</a:t>
            </a:r>
            <a:r>
              <a:rPr lang="en-US" sz="4050" b="1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3441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CC0621-0E47-CB47-8DA3-6EBBCD822111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D8F493-89D1-E449-A6C2-FA184DA792E9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8310C9-8E43-5A4D-8C69-342AF4BA164B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3253"/>
            <a:ext cx="9144000" cy="34131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50" b="1" dirty="0"/>
              <a:t>Beloved, do not be surprised at the fiery trial when it comes upon you to test you, as though something strange were happening to you.                   </a:t>
            </a:r>
            <a:r>
              <a:rPr lang="en-US" sz="4050" dirty="0"/>
              <a:t>1 Peter 4:12</a:t>
            </a:r>
            <a:endParaRPr lang="en-US" sz="4050" dirty="0">
              <a:solidFill>
                <a:srgbClr val="0070C0"/>
              </a:solidFill>
              <a:latin typeface="Helvetica" pitchFamily="2" charset="0"/>
              <a:cs typeface="Al Ni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688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6C37961A-215C-5142-9B40-C5377253E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-19050"/>
            <a:ext cx="1828800" cy="18288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5F496C5-C567-0346-AA71-200E5F6D9A91}"/>
              </a:ext>
            </a:extLst>
          </p:cNvPr>
          <p:cNvGrpSpPr/>
          <p:nvPr/>
        </p:nvGrpSpPr>
        <p:grpSpPr>
          <a:xfrm>
            <a:off x="2065020" y="1257300"/>
            <a:ext cx="4869180" cy="3476056"/>
            <a:chOff x="1905000" y="1257300"/>
            <a:chExt cx="4869180" cy="3476056"/>
          </a:xfrm>
        </p:grpSpPr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18A75864-E98D-7C42-BFE9-8BB467726E4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590800" y="4115990"/>
              <a:ext cx="4183380" cy="611981"/>
            </a:xfrm>
            <a:prstGeom prst="rect">
              <a:avLst/>
            </a:prstGeom>
          </p:spPr>
          <p:txBody>
            <a:bodyPr anchor="t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5pPr>
              <a:lvl6pPr marL="3429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6pPr>
              <a:lvl7pPr marL="6858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7pPr>
              <a:lvl8pPr marL="10287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8pPr>
              <a:lvl9pPr marL="13716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80000"/>
                </a:lnSpc>
              </a:pPr>
              <a:r>
                <a:rPr lang="en-US" altLang="en-US" sz="2400" dirty="0">
                  <a:solidFill>
                    <a:srgbClr val="9BD3F3"/>
                  </a:solidFill>
                </a:rPr>
                <a:t>Like us on </a:t>
              </a:r>
              <a:r>
                <a:rPr lang="en-US" altLang="en-US" sz="2400" dirty="0" err="1">
                  <a:solidFill>
                    <a:srgbClr val="9BD3F3"/>
                  </a:solidFill>
                </a:rPr>
                <a:t>facebook</a:t>
              </a:r>
              <a:br>
                <a:rPr lang="en-US" altLang="en-US" sz="2400" dirty="0"/>
              </a:br>
              <a:r>
                <a:rPr lang="en-US" altLang="en-US" sz="1800" dirty="0" err="1"/>
                <a:t>www.facebook.com</a:t>
              </a:r>
              <a:r>
                <a:rPr lang="en-US" altLang="en-US" sz="1800" dirty="0"/>
                <a:t>/</a:t>
              </a:r>
              <a:r>
                <a:rPr lang="en-US" altLang="en-US" sz="1800" dirty="0" err="1"/>
                <a:t>everybelieverawitness</a:t>
              </a:r>
              <a:r>
                <a:rPr lang="en-US" altLang="en-US" sz="1800" dirty="0"/>
                <a:t> </a:t>
              </a:r>
              <a:endParaRPr lang="en-US" altLang="en-US" sz="1800" dirty="0">
                <a:latin typeface="Formata Condensed" pitchFamily="2" charset="0"/>
              </a:endParaRPr>
            </a:p>
          </p:txBody>
        </p:sp>
        <p:pic>
          <p:nvPicPr>
            <p:cNvPr id="21" name="Picture 18" descr="Facebook_Logo_F_13">
              <a:extLst>
                <a:ext uri="{FF2B5EF4-FFF2-40B4-BE49-F238E27FC236}">
                  <a16:creationId xmlns:a16="http://schemas.microsoft.com/office/drawing/2014/main" id="{9CA153AB-7C36-CD44-9C86-12035A560E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300" y="4150280"/>
              <a:ext cx="571500" cy="583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9" descr="twitter logo">
              <a:extLst>
                <a:ext uri="{FF2B5EF4-FFF2-40B4-BE49-F238E27FC236}">
                  <a16:creationId xmlns:a16="http://schemas.microsoft.com/office/drawing/2014/main" id="{94B02D2A-7630-D74F-A736-9739DAF412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300" y="3420665"/>
              <a:ext cx="5715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87BE19-675D-AD4B-A1E4-000AF934C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660" y="3575446"/>
              <a:ext cx="3750469" cy="359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65000"/>
                </a:lnSpc>
              </a:pPr>
              <a:r>
                <a:rPr lang="en-US" altLang="en-US" dirty="0">
                  <a:solidFill>
                    <a:srgbClr val="9BD3F3"/>
                  </a:solidFill>
                </a:rPr>
                <a:t>follow us on twitter</a:t>
              </a:r>
              <a:endParaRPr lang="en-US" altLang="en-US" sz="3300" dirty="0">
                <a:solidFill>
                  <a:srgbClr val="9BD3F3"/>
                </a:solidFill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AC4E6E4A-38E5-7C4E-88D5-BDA9D886E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810" y="3773090"/>
              <a:ext cx="285988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65000"/>
                </a:lnSpc>
              </a:pPr>
              <a:r>
                <a:rPr lang="en-US" altLang="en-US" sz="1800">
                  <a:solidFill>
                    <a:srgbClr val="001B48"/>
                  </a:solidFill>
                </a:rPr>
                <a:t>twitter.com/EveryBeliever </a:t>
              </a:r>
            </a:p>
          </p:txBody>
        </p:sp>
        <p:sp>
          <p:nvSpPr>
            <p:cNvPr id="25" name="TextBox 6">
              <a:extLst>
                <a:ext uri="{FF2B5EF4-FFF2-40B4-BE49-F238E27FC236}">
                  <a16:creationId xmlns:a16="http://schemas.microsoft.com/office/drawing/2014/main" id="{BB69DFA9-BACC-864F-9EB4-F233AF02B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1299076"/>
              <a:ext cx="2464136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50" b="1" dirty="0"/>
                <a:t>866.866.7329</a:t>
              </a:r>
            </a:p>
          </p:txBody>
        </p:sp>
        <p:cxnSp>
          <p:nvCxnSpPr>
            <p:cNvPr id="26" name="Straight Connector 9">
              <a:extLst>
                <a:ext uri="{FF2B5EF4-FFF2-40B4-BE49-F238E27FC236}">
                  <a16:creationId xmlns:a16="http://schemas.microsoft.com/office/drawing/2014/main" id="{B5D3269A-E7D6-634A-BCB6-498B8B988C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4115990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27" name="Straight Connector 22">
              <a:extLst>
                <a:ext uri="{FF2B5EF4-FFF2-40B4-BE49-F238E27FC236}">
                  <a16:creationId xmlns:a16="http://schemas.microsoft.com/office/drawing/2014/main" id="{65DA9429-86FF-A546-ACCC-8954DA0C4F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3390900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28" name="Straight Connector 23">
              <a:extLst>
                <a:ext uri="{FF2B5EF4-FFF2-40B4-BE49-F238E27FC236}">
                  <a16:creationId xmlns:a16="http://schemas.microsoft.com/office/drawing/2014/main" id="{93996953-F0F3-C14B-9811-5B7013A9E6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2640805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29" name="Straight Connector 25">
              <a:extLst>
                <a:ext uri="{FF2B5EF4-FFF2-40B4-BE49-F238E27FC236}">
                  <a16:creationId xmlns:a16="http://schemas.microsoft.com/office/drawing/2014/main" id="{F4B3268C-B347-534C-BD69-F64ABE3030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1876806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sp>
          <p:nvSpPr>
            <p:cNvPr id="30" name="Rectangle 10">
              <a:extLst>
                <a:ext uri="{FF2B5EF4-FFF2-40B4-BE49-F238E27FC236}">
                  <a16:creationId xmlns:a16="http://schemas.microsoft.com/office/drawing/2014/main" id="{5391BE50-5542-C148-AA0A-ED34E4E39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1907563"/>
              <a:ext cx="876300" cy="24270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31" name="TextBox 19">
              <a:extLst>
                <a:ext uri="{FF2B5EF4-FFF2-40B4-BE49-F238E27FC236}">
                  <a16:creationId xmlns:a16="http://schemas.microsoft.com/office/drawing/2014/main" id="{00C31FAA-2124-1D47-882E-A362D246D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766" y="1866900"/>
              <a:ext cx="1483227" cy="70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300"/>
                </a:spcAft>
              </a:pPr>
              <a:r>
                <a:rPr lang="en-US" altLang="en-US" sz="1800" b="1" dirty="0">
                  <a:solidFill>
                    <a:srgbClr val="14492D"/>
                  </a:solidFill>
                </a:rPr>
                <a:t> </a:t>
              </a:r>
              <a:r>
                <a:rPr lang="en-US" altLang="en-US" sz="1600" b="1" dirty="0"/>
                <a:t>Website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325" b="1" dirty="0" err="1"/>
                <a:t>ebaw.org</a:t>
              </a:r>
              <a:endParaRPr lang="en-US" altLang="en-US" sz="2325" b="1" dirty="0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7900A5B5-7BCE-424B-9DE6-30A40A8FE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2674143"/>
              <a:ext cx="800100" cy="2468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33" name="TextBox 18">
              <a:extLst>
                <a:ext uri="{FF2B5EF4-FFF2-40B4-BE49-F238E27FC236}">
                  <a16:creationId xmlns:a16="http://schemas.microsoft.com/office/drawing/2014/main" id="{FDCCA985-3887-C84A-94EE-144673E99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766" y="2628900"/>
              <a:ext cx="2321598" cy="70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300"/>
                </a:spcAft>
              </a:pPr>
              <a:r>
                <a:rPr lang="en-US" altLang="en-US" sz="1800" b="1" dirty="0">
                  <a:solidFill>
                    <a:srgbClr val="FFFFFF"/>
                  </a:solidFill>
                </a:rPr>
                <a:t>  </a:t>
              </a:r>
              <a:r>
                <a:rPr lang="en-US" altLang="en-US" sz="1600" b="1" dirty="0">
                  <a:solidFill>
                    <a:srgbClr val="FFFFFF"/>
                  </a:solidFill>
                </a:rPr>
                <a:t>email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325" b="1" dirty="0" err="1"/>
                <a:t>info@ebaw.org</a:t>
              </a:r>
              <a:endParaRPr lang="en-US" altLang="en-US" sz="2325" b="1" dirty="0"/>
            </a:p>
          </p:txBody>
        </p:sp>
        <p:cxnSp>
          <p:nvCxnSpPr>
            <p:cNvPr id="36" name="Straight Connector 25">
              <a:extLst>
                <a:ext uri="{FF2B5EF4-FFF2-40B4-BE49-F238E27FC236}">
                  <a16:creationId xmlns:a16="http://schemas.microsoft.com/office/drawing/2014/main" id="{1B8A2C24-C903-E04D-A052-00E308D98E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1257300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95430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BE5EF1C-F8F2-B546-A3E1-860F217FDFCD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97FCF-DF5A-F047-AA87-92340A3BC049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5646BF0-6515-674E-81A4-896EF2E9C0DA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13888"/>
            <a:ext cx="9144000" cy="7456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50" b="1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2. Put it in </a:t>
            </a:r>
            <a:r>
              <a:rPr lang="en-US" sz="4050" b="1" u="sng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perspective</a:t>
            </a:r>
            <a:r>
              <a:rPr lang="en-US" sz="4050" b="1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7470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y in fi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85750"/>
            <a:ext cx="3243263" cy="4693444"/>
          </a:xfrm>
          <a:prstGeom prst="rect">
            <a:avLst/>
          </a:prstGeom>
          <a:noFill/>
          <a:effectLst>
            <a:outerShdw dist="71842" dir="27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573286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4AC599-AEAF-C345-B89C-B4EB09E2C809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5BCCFE-5DBD-7549-BEA1-9CD3FD89FA92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4E47798-90C9-2846-BB9F-771D391B7F3F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3253"/>
            <a:ext cx="9144000" cy="34131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50" b="1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r>
              <a:rPr lang="en-US" sz="4050" b="1" dirty="0">
                <a:latin typeface="Helvetica" panose="020B0604020202020204" pitchFamily="34" charset="0"/>
                <a:cs typeface="Helvetica" panose="020B0604020202020204" pitchFamily="34" charset="0"/>
              </a:rPr>
              <a:t>For I consider that the sufferings of this present time are not worth comparing with the glory that is to be revealed to us.</a:t>
            </a:r>
          </a:p>
          <a:p>
            <a:pPr marL="0" indent="0">
              <a:buNone/>
            </a:pPr>
            <a:r>
              <a:rPr lang="en-US" sz="405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  </a:t>
            </a:r>
            <a:r>
              <a:rPr lang="en-US" sz="4050" dirty="0">
                <a:latin typeface="Helvetica" panose="020B0604020202020204" pitchFamily="34" charset="0"/>
                <a:cs typeface="Helvetica" panose="020B0604020202020204" pitchFamily="34" charset="0"/>
              </a:rPr>
              <a:t>Romans 8:18</a:t>
            </a:r>
          </a:p>
        </p:txBody>
      </p:sp>
    </p:spTree>
    <p:extLst>
      <p:ext uri="{BB962C8B-B14F-4D97-AF65-F5344CB8AC3E}">
        <p14:creationId xmlns:p14="http://schemas.microsoft.com/office/powerpoint/2010/main" val="3523302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2068AB-256A-1E41-9E47-0556BC32005A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B8EE0AC-0A62-404C-8F30-DD197D91972E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5FDA76-3825-D44A-8734-D83E47CC02CB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43150"/>
            <a:ext cx="9144000" cy="7456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50" b="1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3. Determine to </a:t>
            </a:r>
            <a:r>
              <a:rPr lang="en-US" sz="4050" b="1" u="sng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rejoice</a:t>
            </a:r>
            <a:r>
              <a:rPr lang="en-US" sz="4050" b="1" dirty="0">
                <a:solidFill>
                  <a:srgbClr val="002060"/>
                </a:solidFill>
                <a:latin typeface="Helvetica" pitchFamily="2" charset="0"/>
                <a:cs typeface="Al Nile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8277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09C44E0-6028-7F43-AF85-6134D854A3EC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ECDE3C-5E6A-5648-834C-8FCEBDF31189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6B3211-20D5-E54D-9467-3D398A3B7805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4131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50" b="1" dirty="0">
                <a:latin typeface="Helvetica" panose="020B0604020202020204" pitchFamily="34" charset="0"/>
                <a:cs typeface="Helvetica" panose="020B0604020202020204" pitchFamily="34" charset="0"/>
              </a:rPr>
              <a:t>Blessed are you when others revile you and persecute you and utter all kinds of evil against you falsely on my account. </a:t>
            </a:r>
            <a:r>
              <a:rPr lang="en-US" sz="33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  <a:r>
              <a:rPr lang="en-US" sz="4050" b="1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r>
              <a:rPr lang="en-US" sz="4050" b="1" dirty="0">
                <a:latin typeface="Helvetica" panose="020B0604020202020204" pitchFamily="34" charset="0"/>
                <a:cs typeface="Helvetica" panose="020B0604020202020204" pitchFamily="34" charset="0"/>
              </a:rPr>
              <a:t>Rejoice and be glad, for your reward is great in heaven…</a:t>
            </a:r>
          </a:p>
          <a:p>
            <a:pPr marL="0" indent="0">
              <a:buNone/>
            </a:pPr>
            <a:r>
              <a:rPr lang="en-US" sz="4050" b="1" dirty="0">
                <a:latin typeface="Helvetica" panose="020B0604020202020204" pitchFamily="34" charset="0"/>
                <a:cs typeface="Helvetica" panose="020B0604020202020204" pitchFamily="34" charset="0"/>
              </a:rPr>
              <a:t>                 </a:t>
            </a:r>
            <a:r>
              <a:rPr lang="en-US" sz="4050" dirty="0">
                <a:latin typeface="Helvetica" panose="020B0604020202020204" pitchFamily="34" charset="0"/>
                <a:cs typeface="Helvetica" panose="020B0604020202020204" pitchFamily="34" charset="0"/>
              </a:rPr>
              <a:t>Jesus in Matthew 5:11-12</a:t>
            </a:r>
          </a:p>
        </p:txBody>
      </p:sp>
    </p:spTree>
    <p:extLst>
      <p:ext uri="{BB962C8B-B14F-4D97-AF65-F5344CB8AC3E}">
        <p14:creationId xmlns:p14="http://schemas.microsoft.com/office/powerpoint/2010/main" val="2902677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10DE95-E70D-C943-B610-2CB678B77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" y="0"/>
            <a:ext cx="91394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87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6C37961A-215C-5142-9B40-C5377253E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-19050"/>
            <a:ext cx="1828800" cy="18288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5F496C5-C567-0346-AA71-200E5F6D9A91}"/>
              </a:ext>
            </a:extLst>
          </p:cNvPr>
          <p:cNvGrpSpPr/>
          <p:nvPr/>
        </p:nvGrpSpPr>
        <p:grpSpPr>
          <a:xfrm>
            <a:off x="2065020" y="1257300"/>
            <a:ext cx="4869180" cy="3476056"/>
            <a:chOff x="1905000" y="1257300"/>
            <a:chExt cx="4869180" cy="3476056"/>
          </a:xfrm>
        </p:grpSpPr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18A75864-E98D-7C42-BFE9-8BB467726E4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590800" y="4115990"/>
              <a:ext cx="4183380" cy="611981"/>
            </a:xfrm>
            <a:prstGeom prst="rect">
              <a:avLst/>
            </a:prstGeom>
          </p:spPr>
          <p:txBody>
            <a:bodyPr anchor="t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5pPr>
              <a:lvl6pPr marL="3429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6pPr>
              <a:lvl7pPr marL="6858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7pPr>
              <a:lvl8pPr marL="10287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8pPr>
              <a:lvl9pPr marL="13716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80000"/>
                </a:lnSpc>
              </a:pPr>
              <a:r>
                <a:rPr lang="en-US" altLang="en-US" sz="2400" dirty="0">
                  <a:solidFill>
                    <a:srgbClr val="9BD3F3"/>
                  </a:solidFill>
                </a:rPr>
                <a:t>Like us on </a:t>
              </a:r>
              <a:r>
                <a:rPr lang="en-US" altLang="en-US" sz="2400" dirty="0" err="1">
                  <a:solidFill>
                    <a:srgbClr val="9BD3F3"/>
                  </a:solidFill>
                </a:rPr>
                <a:t>facebook</a:t>
              </a:r>
              <a:br>
                <a:rPr lang="en-US" altLang="en-US" sz="2400" dirty="0"/>
              </a:br>
              <a:r>
                <a:rPr lang="en-US" altLang="en-US" sz="1800" dirty="0" err="1"/>
                <a:t>www.facebook.com</a:t>
              </a:r>
              <a:r>
                <a:rPr lang="en-US" altLang="en-US" sz="1800" dirty="0"/>
                <a:t>/</a:t>
              </a:r>
              <a:r>
                <a:rPr lang="en-US" altLang="en-US" sz="1800" dirty="0" err="1"/>
                <a:t>everybelieverawitness</a:t>
              </a:r>
              <a:r>
                <a:rPr lang="en-US" altLang="en-US" sz="1800" dirty="0"/>
                <a:t> </a:t>
              </a:r>
              <a:endParaRPr lang="en-US" altLang="en-US" sz="1800" dirty="0">
                <a:latin typeface="Formata Condensed" pitchFamily="2" charset="0"/>
              </a:endParaRPr>
            </a:p>
          </p:txBody>
        </p:sp>
        <p:pic>
          <p:nvPicPr>
            <p:cNvPr id="21" name="Picture 18" descr="Facebook_Logo_F_13">
              <a:extLst>
                <a:ext uri="{FF2B5EF4-FFF2-40B4-BE49-F238E27FC236}">
                  <a16:creationId xmlns:a16="http://schemas.microsoft.com/office/drawing/2014/main" id="{9CA153AB-7C36-CD44-9C86-12035A560E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300" y="4150280"/>
              <a:ext cx="571500" cy="583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9" descr="twitter logo">
              <a:extLst>
                <a:ext uri="{FF2B5EF4-FFF2-40B4-BE49-F238E27FC236}">
                  <a16:creationId xmlns:a16="http://schemas.microsoft.com/office/drawing/2014/main" id="{94B02D2A-7630-D74F-A736-9739DAF412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300" y="3420665"/>
              <a:ext cx="5715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87BE19-675D-AD4B-A1E4-000AF934C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660" y="3575446"/>
              <a:ext cx="3750469" cy="359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65000"/>
                </a:lnSpc>
              </a:pPr>
              <a:r>
                <a:rPr lang="en-US" altLang="en-US" dirty="0">
                  <a:solidFill>
                    <a:srgbClr val="9BD3F3"/>
                  </a:solidFill>
                </a:rPr>
                <a:t>follow us on twitter</a:t>
              </a:r>
              <a:endParaRPr lang="en-US" altLang="en-US" sz="3300" dirty="0">
                <a:solidFill>
                  <a:srgbClr val="9BD3F3"/>
                </a:solidFill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AC4E6E4A-38E5-7C4E-88D5-BDA9D886E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810" y="3773090"/>
              <a:ext cx="285988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65000"/>
                </a:lnSpc>
              </a:pPr>
              <a:r>
                <a:rPr lang="en-US" altLang="en-US" sz="1800">
                  <a:solidFill>
                    <a:srgbClr val="001B48"/>
                  </a:solidFill>
                </a:rPr>
                <a:t>twitter.com/EveryBeliever </a:t>
              </a:r>
            </a:p>
          </p:txBody>
        </p:sp>
        <p:sp>
          <p:nvSpPr>
            <p:cNvPr id="25" name="TextBox 6">
              <a:extLst>
                <a:ext uri="{FF2B5EF4-FFF2-40B4-BE49-F238E27FC236}">
                  <a16:creationId xmlns:a16="http://schemas.microsoft.com/office/drawing/2014/main" id="{BB69DFA9-BACC-864F-9EB4-F233AF02B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1299076"/>
              <a:ext cx="2464136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50" b="1" dirty="0"/>
                <a:t>866.866.7329</a:t>
              </a:r>
            </a:p>
          </p:txBody>
        </p:sp>
        <p:cxnSp>
          <p:nvCxnSpPr>
            <p:cNvPr id="26" name="Straight Connector 9">
              <a:extLst>
                <a:ext uri="{FF2B5EF4-FFF2-40B4-BE49-F238E27FC236}">
                  <a16:creationId xmlns:a16="http://schemas.microsoft.com/office/drawing/2014/main" id="{B5D3269A-E7D6-634A-BCB6-498B8B988C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4115990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27" name="Straight Connector 22">
              <a:extLst>
                <a:ext uri="{FF2B5EF4-FFF2-40B4-BE49-F238E27FC236}">
                  <a16:creationId xmlns:a16="http://schemas.microsoft.com/office/drawing/2014/main" id="{65DA9429-86FF-A546-ACCC-8954DA0C4F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3390900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28" name="Straight Connector 23">
              <a:extLst>
                <a:ext uri="{FF2B5EF4-FFF2-40B4-BE49-F238E27FC236}">
                  <a16:creationId xmlns:a16="http://schemas.microsoft.com/office/drawing/2014/main" id="{93996953-F0F3-C14B-9811-5B7013A9E6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2640805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29" name="Straight Connector 25">
              <a:extLst>
                <a:ext uri="{FF2B5EF4-FFF2-40B4-BE49-F238E27FC236}">
                  <a16:creationId xmlns:a16="http://schemas.microsoft.com/office/drawing/2014/main" id="{F4B3268C-B347-534C-BD69-F64ABE3030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1876806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sp>
          <p:nvSpPr>
            <p:cNvPr id="30" name="Rectangle 10">
              <a:extLst>
                <a:ext uri="{FF2B5EF4-FFF2-40B4-BE49-F238E27FC236}">
                  <a16:creationId xmlns:a16="http://schemas.microsoft.com/office/drawing/2014/main" id="{5391BE50-5542-C148-AA0A-ED34E4E39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1907563"/>
              <a:ext cx="876300" cy="24270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31" name="TextBox 19">
              <a:extLst>
                <a:ext uri="{FF2B5EF4-FFF2-40B4-BE49-F238E27FC236}">
                  <a16:creationId xmlns:a16="http://schemas.microsoft.com/office/drawing/2014/main" id="{00C31FAA-2124-1D47-882E-A362D246D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766" y="1866900"/>
              <a:ext cx="1483227" cy="70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300"/>
                </a:spcAft>
              </a:pPr>
              <a:r>
                <a:rPr lang="en-US" altLang="en-US" sz="1800" b="1" dirty="0">
                  <a:solidFill>
                    <a:srgbClr val="14492D"/>
                  </a:solidFill>
                </a:rPr>
                <a:t> </a:t>
              </a:r>
              <a:r>
                <a:rPr lang="en-US" altLang="en-US" sz="1600" b="1" dirty="0"/>
                <a:t>Website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325" b="1" dirty="0" err="1"/>
                <a:t>ebaw.org</a:t>
              </a:r>
              <a:endParaRPr lang="en-US" altLang="en-US" sz="2325" b="1" dirty="0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7900A5B5-7BCE-424B-9DE6-30A40A8FE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2674143"/>
              <a:ext cx="800100" cy="2468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33" name="TextBox 18">
              <a:extLst>
                <a:ext uri="{FF2B5EF4-FFF2-40B4-BE49-F238E27FC236}">
                  <a16:creationId xmlns:a16="http://schemas.microsoft.com/office/drawing/2014/main" id="{FDCCA985-3887-C84A-94EE-144673E99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766" y="2628900"/>
              <a:ext cx="2321598" cy="70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300"/>
                </a:spcAft>
              </a:pPr>
              <a:r>
                <a:rPr lang="en-US" altLang="en-US" sz="1800" b="1" dirty="0">
                  <a:solidFill>
                    <a:srgbClr val="FFFFFF"/>
                  </a:solidFill>
                </a:rPr>
                <a:t>  </a:t>
              </a:r>
              <a:r>
                <a:rPr lang="en-US" altLang="en-US" sz="1600" b="1" dirty="0">
                  <a:solidFill>
                    <a:srgbClr val="FFFFFF"/>
                  </a:solidFill>
                </a:rPr>
                <a:t>email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325" b="1" dirty="0" err="1"/>
                <a:t>info@ebaw.org</a:t>
              </a:r>
              <a:endParaRPr lang="en-US" altLang="en-US" sz="2325" b="1" dirty="0"/>
            </a:p>
          </p:txBody>
        </p:sp>
        <p:cxnSp>
          <p:nvCxnSpPr>
            <p:cNvPr id="36" name="Straight Connector 25">
              <a:extLst>
                <a:ext uri="{FF2B5EF4-FFF2-40B4-BE49-F238E27FC236}">
                  <a16:creationId xmlns:a16="http://schemas.microsoft.com/office/drawing/2014/main" id="{1B8A2C24-C903-E04D-A052-00E308D98E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1257300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267547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10DE95-E70D-C943-B610-2CB678B77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" y="0"/>
            <a:ext cx="91394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18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B6B46C-0246-E14F-A191-EDFB4BB89011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7BB3BA-392E-2649-A586-B959CB974938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7540AF4-490C-A542-8426-B0886B3790DA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43150"/>
            <a:ext cx="9144000" cy="745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Prepare for the coming </a:t>
            </a:r>
            <a:r>
              <a:rPr lang="en-US" sz="4050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persecution</a:t>
            </a:r>
            <a:r>
              <a:rPr lang="en-US" sz="40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192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4D1436-3619-9A45-9957-CAB68B549740}"/>
              </a:ext>
            </a:extLst>
          </p:cNvPr>
          <p:cNvSpPr/>
          <p:nvPr/>
        </p:nvSpPr>
        <p:spPr>
          <a:xfrm>
            <a:off x="2324100" y="971550"/>
            <a:ext cx="4495800" cy="32766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255CB6B-5606-4CD2-8146-522AFCC0F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872" y="1119361"/>
            <a:ext cx="3660257" cy="290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77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AB0838-79E8-2B4D-80EB-B8A5DF0EA67D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35EE11-9083-7542-A31B-6C5433A61894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FDD136-9F39-5746-83FE-D0EA77F55D1F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66950"/>
            <a:ext cx="9144000" cy="7456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Be devoted/live godly in your </a:t>
            </a:r>
            <a:r>
              <a:rPr lang="en-US" sz="4050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personal</a:t>
            </a:r>
            <a:r>
              <a:rPr lang="en-US" sz="40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 </a:t>
            </a:r>
            <a:r>
              <a:rPr lang="en-US" sz="4050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life</a:t>
            </a:r>
            <a:r>
              <a:rPr lang="en-US" sz="40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023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5D8D06-671C-8848-8CB8-A3AD3B2E3A8F}"/>
              </a:ext>
            </a:extLst>
          </p:cNvPr>
          <p:cNvSpPr/>
          <p:nvPr/>
        </p:nvSpPr>
        <p:spPr>
          <a:xfrm>
            <a:off x="2324100" y="971550"/>
            <a:ext cx="4495800" cy="32766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255CB6B-5606-4CD2-8146-522AFCC0F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872" y="1119361"/>
            <a:ext cx="3660257" cy="290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8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A93C70-D8CF-514B-A1A0-0EC24AAA9B2C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CB82E74-CA02-ED4A-AC18-3902C10A00A0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CD3CB11-D66D-9342-A8D5-12FE38EE4673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13888"/>
            <a:ext cx="9144000" cy="745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Be devoted/live godly in your </a:t>
            </a:r>
            <a:r>
              <a:rPr lang="en-US" sz="4050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home</a:t>
            </a:r>
            <a:r>
              <a:rPr lang="en-US" sz="40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8969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5F48E2-E170-D44A-B5A0-7C65B6644961}"/>
              </a:ext>
            </a:extLst>
          </p:cNvPr>
          <p:cNvSpPr/>
          <p:nvPr/>
        </p:nvSpPr>
        <p:spPr>
          <a:xfrm>
            <a:off x="2324100" y="971550"/>
            <a:ext cx="4495800" cy="32766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9C6F767-74B2-4F5E-A937-4E5544AA0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966" y="1146417"/>
            <a:ext cx="3592070" cy="28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55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4513</TotalTime>
  <Words>437</Words>
  <Application>Microsoft Macintosh PowerPoint</Application>
  <PresentationFormat>On-screen Show (16:9)</PresentationFormat>
  <Paragraphs>62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Formata Condensed</vt:lpstr>
      <vt:lpstr>FUTURA MEDIUM</vt:lpstr>
      <vt:lpstr>Garamond</vt:lpstr>
      <vt:lpstr>Helvetica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Main-1-Media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**</dc:creator>
  <cp:lastModifiedBy>Josh Howland</cp:lastModifiedBy>
  <cp:revision>202</cp:revision>
  <cp:lastPrinted>2015-12-01T15:47:14Z</cp:lastPrinted>
  <dcterms:created xsi:type="dcterms:W3CDTF">2007-07-06T17:05:50Z</dcterms:created>
  <dcterms:modified xsi:type="dcterms:W3CDTF">2023-05-02T00:52:39Z</dcterms:modified>
</cp:coreProperties>
</file>