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22"/>
  </p:notesMasterIdLst>
  <p:handoutMasterIdLst>
    <p:handoutMasterId r:id="rId23"/>
  </p:handoutMasterIdLst>
  <p:sldIdLst>
    <p:sldId id="574" r:id="rId3"/>
    <p:sldId id="579" r:id="rId4"/>
    <p:sldId id="587" r:id="rId5"/>
    <p:sldId id="257" r:id="rId6"/>
    <p:sldId id="582" r:id="rId7"/>
    <p:sldId id="583" r:id="rId8"/>
    <p:sldId id="584" r:id="rId9"/>
    <p:sldId id="292" r:id="rId10"/>
    <p:sldId id="585" r:id="rId11"/>
    <p:sldId id="293" r:id="rId12"/>
    <p:sldId id="586" r:id="rId13"/>
    <p:sldId id="294" r:id="rId14"/>
    <p:sldId id="296" r:id="rId15"/>
    <p:sldId id="295" r:id="rId16"/>
    <p:sldId id="300" r:id="rId17"/>
    <p:sldId id="297" r:id="rId18"/>
    <p:sldId id="301" r:id="rId19"/>
    <p:sldId id="298" r:id="rId20"/>
    <p:sldId id="580" r:id="rId21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F3"/>
    <a:srgbClr val="0C1A60"/>
    <a:srgbClr val="122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13" autoAdjust="0"/>
  </p:normalViewPr>
  <p:slideViewPr>
    <p:cSldViewPr>
      <p:cViewPr varScale="1">
        <p:scale>
          <a:sx n="159" d="100"/>
          <a:sy n="159" d="100"/>
        </p:scale>
        <p:origin x="50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F74DCA2-1995-457C-8CA5-56389DC55315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FF930F3-0D35-4964-ABBE-8A2A0678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029349-4F37-4AA2-BA44-97794FC2FAA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A521A4-5C15-4DF7-B7FA-674537F2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521A4-5C15-4DF7-B7FA-674537F2BB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Fea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Defeating FEAR: Session 3</a:t>
            </a:r>
          </a:p>
        </p:txBody>
      </p:sp>
      <p:pic>
        <p:nvPicPr>
          <p:cNvPr id="5" name="Picture 8" descr="header_DefeatingFea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W_Apathy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latin typeface="+mn-lt"/>
                <a:cs typeface="+mn-cs"/>
              </a:rPr>
              <a:t>Destroying APATHY: Session 1</a:t>
            </a:r>
          </a:p>
        </p:txBody>
      </p:sp>
      <p:pic>
        <p:nvPicPr>
          <p:cNvPr id="5" name="Picture 8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Apathy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eader_DestroyingApathy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Destroying APATHY: Session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Section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714500"/>
            <a:ext cx="8382000" cy="30861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114800" y="4743450"/>
            <a:ext cx="4648200" cy="285750"/>
          </a:xfrm>
        </p:spPr>
        <p:txBody>
          <a:bodyPr anchor="ctr">
            <a:normAutofit/>
          </a:bodyPr>
          <a:lstStyle>
            <a:lvl1pPr marL="257175" marR="0" indent="-257175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CF4-4B06-9E4F-A5EA-AAF2E33D24EE}" type="datetimeFigureOut">
              <a:rPr lang="en-US" smtClean="0"/>
              <a:t>5/1/23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2B2F-64B1-064E-84FA-2510A6D0F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3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2EF5-94A6-3543-A1FD-A08A1E71E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4D18F-E321-B34A-ABF6-F0A31B93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D7FF-D176-2A41-8C3F-E24B7C6F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93F4-986C-CE4B-82D1-D30C4CA3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95D0-56DA-9C40-835F-B0B6BF2B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6AB9-95D5-C24F-8FA1-5F8B6ABF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3D2A-32B1-5846-87F7-7A22A161C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7A50-5731-7641-91E6-2E064B75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514F-D030-1545-866C-B52BB919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E462F-3BBD-834F-AD53-64E1CF3E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4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7449-C308-B545-B220-77E7A72E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2A242-8E58-8A41-8D5C-DF4E1350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EA0B8-8913-0D4E-96CF-1DD274EE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BD92-BF73-AF46-823A-BFC6288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BF04-AA3A-AB4B-8911-11B9321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085-C491-CE49-891C-66B2BD7E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EDC5-BCFE-FF4D-BEC6-D04A0FA2B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319ED-DBC1-534E-A3BC-E653FE1B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88539-C1A9-E04E-9B1D-DF0D3E52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633A0-8307-4044-9843-A808909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45E7-642B-1249-834F-AA821066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9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F9BA-901C-AD43-B9C3-0C9FE310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EC144-3A53-CF44-832E-D373C91A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9AF23-0F25-3D4C-B500-2CF8846CD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C34D7-8237-D646-9B25-61EA5AEF8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F298-65E7-6647-98BE-8D3463C62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A3226-FEF8-E547-A0AA-166CB21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9B631-4332-3540-897F-3999D8B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86AEA-EE04-044E-9806-CD076D9F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6F85-3394-EE44-B47A-D453EBA2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C828A-1FF5-6A43-B875-FE60AB68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14481-1C40-9647-AAF1-0BF3108A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5A1B9-B2F5-494C-AFD4-DC1DC062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95565-CF2D-624B-859E-D59F618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9202F-B018-F647-A3E6-A59BE35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4D6C-008E-2342-B872-D74205EA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D243-785B-1445-B46E-DBA869F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2A80-A79E-2D42-892A-5CC241B7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2B16-B1C4-C746-82FA-2D4C2038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F27C-50B4-5B46-87BB-35FC7D61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888A-3911-C44E-B3BF-A34DDBA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57E14-595F-314D-AA66-105A857F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9E35-92C7-CC40-ADC7-45B9CD5A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A7DFA-6CB6-1643-A813-3A23E61F1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F5D0-A1CA-7F48-AC5F-BB1C82AAE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08608-D72B-E04E-9D25-2E389F8F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1EC6-2531-204E-951B-E478531C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3F1-4DCD-9243-9F27-D57EEE64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5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0CA-EF07-1249-850E-4E4A605E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F3194-0EC5-8F44-B629-90F3248A9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478B-4D9A-5749-837B-177F8204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761E-5E5A-C849-89A9-54F64A52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A6FC-CF94-0544-AAED-3081F69C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DivinePower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Appropriating DIVINE POWER: Session 5</a:t>
            </a:r>
          </a:p>
        </p:txBody>
      </p:sp>
      <p:pic>
        <p:nvPicPr>
          <p:cNvPr id="5" name="Picture 8" descr="header_AppropriatingDivinePower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12F31-C92E-2545-AEF8-62FE2F50F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1FB2E-B805-6241-8346-DB016F16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B361-6A1A-7845-B7EF-AB938719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81C95-BBB9-D740-8528-E6F6F741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5D82-2ABA-3D4C-BB81-394107A5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4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4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i="1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Garamond" pitchFamily="18" charset="0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19800" y="4743450"/>
            <a:ext cx="2743200" cy="228600"/>
          </a:xfrm>
        </p:spPr>
        <p:txBody>
          <a:bodyPr anchor="ctr">
            <a:normAutofit/>
          </a:bodyPr>
          <a:lstStyle>
            <a:lvl1pPr marL="0" indent="0" algn="r">
              <a:buNone/>
              <a:defRPr sz="75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0" y="1200150"/>
            <a:ext cx="7239000" cy="360045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W_KnowHow3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_FooterFigure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686300"/>
            <a:ext cx="279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3810000" y="4775903"/>
            <a:ext cx="4953000" cy="20774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Developing KNOW HOW: Session 2</a:t>
            </a:r>
          </a:p>
        </p:txBody>
      </p:sp>
      <p:pic>
        <p:nvPicPr>
          <p:cNvPr id="5" name="Picture 8" descr="header_DevelopingKnowHowSmall.t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200150"/>
            <a:ext cx="8382000" cy="360045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</a:defRPr>
            </a:lvl1pPr>
            <a:lvl2pPr>
              <a:defRPr sz="27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3pPr>
            <a:lvl4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4pPr>
            <a:lvl5pPr>
              <a:defRPr sz="2100"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C1A6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588F6-FD4A-4CEE-8064-10D08119B010}" type="datetimeFigureOut">
              <a:rPr lang="en-US"/>
              <a:pPr>
                <a:defRPr/>
              </a:pPr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29B44-AA10-4CDB-9C03-D2DF10B0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63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1A978-3AF0-EF47-954D-AC939B93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B1A6-F37D-794E-A211-362B0C0C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2745-3AB8-BA47-BB66-9A4696BAF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4047-BCA0-8F4D-BEB0-560256648C4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990-3DBB-4149-992B-F5FDDDA3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BD65-E230-F84D-AE38-5650A74A1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5CB9-A52C-CF41-A263-74BF1262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464882C-4D15-A94F-8E75-A6B1BC673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955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F5BB95-F34E-1645-9332-56489A4A079E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B28EBC-3910-CE49-A7BD-DA908AD00BB0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0FDCEC-304D-D245-9BFE-CC6FF4A2EAC0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2343150"/>
            <a:ext cx="7833946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blind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man.</a:t>
            </a:r>
          </a:p>
        </p:txBody>
      </p:sp>
    </p:spTree>
    <p:extLst>
      <p:ext uri="{BB962C8B-B14F-4D97-AF65-F5344CB8AC3E}">
        <p14:creationId xmlns:p14="http://schemas.microsoft.com/office/powerpoint/2010/main" val="136386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1D48F4-9180-004D-A78D-3294C89AF0C9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C3B1B5-3A47-FB48-A77E-D565E769B344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009E3-7F86-2349-A28C-30EEFEB90C38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4553B4-41BE-094C-B3A3-567B27917A29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2343150"/>
            <a:ext cx="7833946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demon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possessed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man.</a:t>
            </a:r>
          </a:p>
        </p:txBody>
      </p:sp>
    </p:spTree>
    <p:extLst>
      <p:ext uri="{BB962C8B-B14F-4D97-AF65-F5344CB8AC3E}">
        <p14:creationId xmlns:p14="http://schemas.microsoft.com/office/powerpoint/2010/main" val="217580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804FE0-4E97-4542-937D-12C9F325BC68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9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C9951B-91FA-1B4C-A1B2-E667A64E46F4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53A4CA-7F5D-6B4A-9A5D-7B7EFFF25206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9894B7-E465-684D-8FE4-969005875784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2343150"/>
            <a:ext cx="7833946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BUT I CAN’T DO IT!</a:t>
            </a:r>
            <a:endParaRPr lang="en-US" sz="33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98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F209B1-84BE-404E-A91A-4FEE7F71D803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5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2CD452-165B-804B-960F-4CAB93F4F111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F27A4-8F97-E24D-A903-4EAB685A430B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4EB56-35D5-F246-B3A1-F123E192B5E7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8" y="2038350"/>
            <a:ext cx="9052560" cy="11658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Because we focus on our </a:t>
            </a:r>
            <a:r>
              <a:rPr lang="en-US" sz="5325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inadequacy</a:t>
            </a: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 rather than the </a:t>
            </a:r>
            <a:r>
              <a:rPr lang="en-US" sz="5325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adequacy of the Gospel</a:t>
            </a:r>
            <a:r>
              <a:rPr lang="en-US" sz="532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715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A044E-C285-D84D-A060-0543DA164652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D2690B-E933-264F-9CE0-5FF9F03E53F1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27CBBD-196A-7446-B0D2-6B3A87F916DF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2A08D5-CC8B-9540-A1D6-14F3798D9766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1899139"/>
            <a:ext cx="7833946" cy="20415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It’s not that I CAN’T DO IT- </a:t>
            </a:r>
          </a:p>
          <a:p>
            <a:pPr marL="0" indent="0" algn="ctr">
              <a:buNone/>
            </a:pPr>
            <a:endParaRPr lang="en-US" sz="4500" b="1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  <a:p>
            <a:pPr marL="0" indent="0" algn="ctr">
              <a:buNone/>
            </a:pPr>
            <a:r>
              <a:rPr lang="en-US" sz="4500" b="1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it’s 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that I WON’T DO IT!</a:t>
            </a:r>
            <a:endParaRPr lang="en-US" sz="33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954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67547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C37961A-215C-5142-9B40-C5377253E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19050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496C5-C567-0346-AA71-200E5F6D9A91}"/>
              </a:ext>
            </a:extLst>
          </p:cNvPr>
          <p:cNvGrpSpPr/>
          <p:nvPr/>
        </p:nvGrpSpPr>
        <p:grpSpPr>
          <a:xfrm>
            <a:off x="2065020" y="1257300"/>
            <a:ext cx="4869180" cy="3476056"/>
            <a:chOff x="1905000" y="1257300"/>
            <a:chExt cx="4869180" cy="3476056"/>
          </a:xfrm>
        </p:grpSpPr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18A75864-E98D-7C42-BFE9-8BB467726E4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800" y="4115990"/>
              <a:ext cx="4183380" cy="611981"/>
            </a:xfrm>
            <a:prstGeom prst="rect">
              <a:avLst/>
            </a:prstGeom>
          </p:spPr>
          <p:txBody>
            <a:bodyPr anchor="t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9BD3F3"/>
                  </a:solidFill>
                </a:rPr>
                <a:t>Like us on </a:t>
              </a:r>
              <a:r>
                <a:rPr lang="en-US" altLang="en-US" sz="2400" dirty="0" err="1">
                  <a:solidFill>
                    <a:srgbClr val="9BD3F3"/>
                  </a:solidFill>
                </a:rPr>
                <a:t>facebook</a:t>
              </a:r>
              <a:br>
                <a:rPr lang="en-US" altLang="en-US" sz="2400" dirty="0"/>
              </a:br>
              <a:r>
                <a:rPr lang="en-US" altLang="en-US" sz="1800" dirty="0" err="1"/>
                <a:t>www.facebook.com</a:t>
              </a:r>
              <a:r>
                <a:rPr lang="en-US" altLang="en-US" sz="1800" dirty="0"/>
                <a:t>/</a:t>
              </a:r>
              <a:r>
                <a:rPr lang="en-US" altLang="en-US" sz="1800" dirty="0" err="1"/>
                <a:t>everybelieverawitness</a:t>
              </a:r>
              <a:r>
                <a:rPr lang="en-US" altLang="en-US" sz="1800" dirty="0"/>
                <a:t> </a:t>
              </a:r>
              <a:endParaRPr lang="en-US" altLang="en-US" sz="1800" dirty="0">
                <a:latin typeface="Formata Condensed" pitchFamily="2" charset="0"/>
              </a:endParaRPr>
            </a:p>
          </p:txBody>
        </p:sp>
        <p:pic>
          <p:nvPicPr>
            <p:cNvPr id="21" name="Picture 18" descr="Facebook_Logo_F_13">
              <a:extLst>
                <a:ext uri="{FF2B5EF4-FFF2-40B4-BE49-F238E27FC236}">
                  <a16:creationId xmlns:a16="http://schemas.microsoft.com/office/drawing/2014/main" id="{9CA153AB-7C36-CD44-9C86-12035A560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4150280"/>
              <a:ext cx="571500" cy="58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twitter logo">
              <a:extLst>
                <a:ext uri="{FF2B5EF4-FFF2-40B4-BE49-F238E27FC236}">
                  <a16:creationId xmlns:a16="http://schemas.microsoft.com/office/drawing/2014/main" id="{94B02D2A-7630-D74F-A736-9739DAF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42066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87BE19-675D-AD4B-A1E4-000AF934C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660" y="3575446"/>
              <a:ext cx="3750469" cy="35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dirty="0">
                  <a:solidFill>
                    <a:srgbClr val="9BD3F3"/>
                  </a:solidFill>
                </a:rPr>
                <a:t>follow us on twitter</a:t>
              </a:r>
              <a:endParaRPr lang="en-US" altLang="en-US" sz="3300" dirty="0">
                <a:solidFill>
                  <a:srgbClr val="9BD3F3"/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AC4E6E4A-38E5-7C4E-88D5-BDA9D886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810" y="3773090"/>
              <a:ext cx="28598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65000"/>
                </a:lnSpc>
              </a:pPr>
              <a:r>
                <a:rPr lang="en-US" altLang="en-US" sz="1800">
                  <a:solidFill>
                    <a:srgbClr val="001B48"/>
                  </a:solidFill>
                </a:rPr>
                <a:t>twitter.com/EveryBeliever 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BB69DFA9-BACC-864F-9EB4-F233AF02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1299076"/>
              <a:ext cx="2464136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50" b="1" dirty="0"/>
                <a:t>866.866.7329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B5D3269A-E7D6-634A-BCB6-498B8B988C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411599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65DA9429-86FF-A546-ACCC-8954DA0C4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33909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8" name="Straight Connector 23">
              <a:extLst>
                <a:ext uri="{FF2B5EF4-FFF2-40B4-BE49-F238E27FC236}">
                  <a16:creationId xmlns:a16="http://schemas.microsoft.com/office/drawing/2014/main" id="{93996953-F0F3-C14B-9811-5B7013A9E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2640805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F4B3268C-B347-534C-BD69-F64ABE3030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876806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5391BE50-5542-C148-AA0A-ED34E4E3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907563"/>
              <a:ext cx="876300" cy="2427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00C31FAA-2124-1D47-882E-A362D246D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1866900"/>
              <a:ext cx="1483227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14492D"/>
                  </a:solidFill>
                </a:rPr>
                <a:t> </a:t>
              </a:r>
              <a:r>
                <a:rPr lang="en-US" altLang="en-US" sz="1600" b="1" dirty="0"/>
                <a:t>Website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ebaw.org</a:t>
              </a:r>
              <a:endParaRPr lang="en-US" altLang="en-US" sz="2325" b="1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7900A5B5-7BCE-424B-9DE6-30A40A8F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2674143"/>
              <a:ext cx="800100" cy="2468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70C0"/>
                </a:solidFill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FDCCA985-3887-C84A-94EE-144673E9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766" y="2628900"/>
              <a:ext cx="2321598" cy="70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altLang="en-US" sz="1800" b="1" dirty="0">
                  <a:solidFill>
                    <a:srgbClr val="FFFFFF"/>
                  </a:solidFill>
                </a:rPr>
                <a:t>  </a:t>
              </a:r>
              <a:r>
                <a:rPr lang="en-US" altLang="en-US" sz="1600" b="1" dirty="0">
                  <a:solidFill>
                    <a:srgbClr val="FFFFFF"/>
                  </a:solidFill>
                </a:rPr>
                <a:t>email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325" b="1" dirty="0" err="1"/>
                <a:t>info@ebaw.org</a:t>
              </a:r>
              <a:endParaRPr lang="en-US" altLang="en-US" sz="2325" b="1" dirty="0"/>
            </a:p>
          </p:txBody>
        </p:sp>
        <p:cxnSp>
          <p:nvCxnSpPr>
            <p:cNvPr id="36" name="Straight Connector 25">
              <a:extLst>
                <a:ext uri="{FF2B5EF4-FFF2-40B4-BE49-F238E27FC236}">
                  <a16:creationId xmlns:a16="http://schemas.microsoft.com/office/drawing/2014/main" id="{1B8A2C24-C903-E04D-A052-00E308D98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19300" y="1257300"/>
              <a:ext cx="4754880" cy="0"/>
            </a:xfrm>
            <a:prstGeom prst="line">
              <a:avLst/>
            </a:prstGeom>
            <a:noFill/>
            <a:ln w="952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9543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DE95-E70D-C943-B610-2CB678B7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2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46DB30-2E28-EF46-9ADD-F2CAF09C8415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F82C58-4C72-D145-8FA5-7247C78947A1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7B3EEB-B45E-4044-B73B-C064E9296AE8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2343150"/>
            <a:ext cx="7833946" cy="7456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Tell</a:t>
            </a:r>
            <a:r>
              <a:rPr lang="en-US" sz="4875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more people about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Jesus.</a:t>
            </a:r>
            <a:endParaRPr lang="en-US" sz="45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19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DF35-C33C-C545-929F-ACC127B13EB1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3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AC72F1-236A-AE4B-99DA-D581517ECDC7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F9B905-D964-F248-8AFF-63BAF2FC4EED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7FD696-9BBF-DF4E-9EE8-610227D973B6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2343150"/>
            <a:ext cx="7833946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woman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at a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well.</a:t>
            </a:r>
            <a:endParaRPr lang="en-US" sz="4500" b="1" dirty="0">
              <a:solidFill>
                <a:srgbClr val="FF0000"/>
              </a:solidFill>
              <a:latin typeface="Helvetica" pitchFamily="2" charset="0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44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FFC391-486A-C441-9A25-AF91CEF503C5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55CB6B-5606-4CD2-8146-522AFCC0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72" y="1119361"/>
            <a:ext cx="3660257" cy="2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0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C14FD5-169E-7F47-A070-46576C186B8E}"/>
              </a:ext>
            </a:extLst>
          </p:cNvPr>
          <p:cNvSpPr/>
          <p:nvPr/>
        </p:nvSpPr>
        <p:spPr>
          <a:xfrm>
            <a:off x="0" y="342900"/>
            <a:ext cx="9144000" cy="411480"/>
          </a:xfrm>
          <a:prstGeom prst="rect">
            <a:avLst/>
          </a:prstGeom>
          <a:solidFill>
            <a:srgbClr val="012B76"/>
          </a:solidFill>
          <a:ln>
            <a:solidFill>
              <a:srgbClr val="012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3A1A9E-2764-544A-BB96-87BF8D9BB73F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05BC32-5239-D141-BD55-0A9D1763CCE4}"/>
              </a:ext>
            </a:extLst>
          </p:cNvPr>
          <p:cNvSpPr txBox="1">
            <a:spLocks/>
          </p:cNvSpPr>
          <p:nvPr/>
        </p:nvSpPr>
        <p:spPr>
          <a:xfrm>
            <a:off x="1468755" y="6905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to Do as the End Approaches</a:t>
            </a:r>
            <a:endParaRPr lang="en-US" sz="1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BD7AEE-51EB-3448-8253-83D9694C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6" y="2343150"/>
            <a:ext cx="7833946" cy="74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A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4500" b="1" u="sng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crippled</a:t>
            </a:r>
            <a:r>
              <a:rPr lang="en-US" sz="45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Helvetica" pitchFamily="2" charset="0"/>
                <a:cs typeface="Al Nile" pitchFamily="2" charset="-78"/>
              </a:rPr>
              <a:t>man.</a:t>
            </a:r>
          </a:p>
        </p:txBody>
      </p:sp>
    </p:spTree>
    <p:extLst>
      <p:ext uri="{BB962C8B-B14F-4D97-AF65-F5344CB8AC3E}">
        <p14:creationId xmlns:p14="http://schemas.microsoft.com/office/powerpoint/2010/main" val="151086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7B1E2E-A65D-6D43-8E15-BAC0C000BE9B}"/>
              </a:ext>
            </a:extLst>
          </p:cNvPr>
          <p:cNvSpPr/>
          <p:nvPr/>
        </p:nvSpPr>
        <p:spPr>
          <a:xfrm>
            <a:off x="2324100" y="971550"/>
            <a:ext cx="4495800" cy="3276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9C6F767-74B2-4F5E-A937-4E5544AA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66" y="1146417"/>
            <a:ext cx="3592070" cy="2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243</Words>
  <Application>Microsoft Macintosh PowerPoint</Application>
  <PresentationFormat>On-screen Show (16:9)</PresentationFormat>
  <Paragraphs>46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Formata Condensed</vt:lpstr>
      <vt:lpstr>FUTURA MEDIUM</vt:lpstr>
      <vt:lpstr>Garamond</vt:lpstr>
      <vt:lpstr>Helvetica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Main-1-Media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</dc:creator>
  <cp:lastModifiedBy>Josh Howland</cp:lastModifiedBy>
  <cp:revision>201</cp:revision>
  <cp:lastPrinted>2015-12-01T15:47:14Z</cp:lastPrinted>
  <dcterms:created xsi:type="dcterms:W3CDTF">2007-07-06T17:05:50Z</dcterms:created>
  <dcterms:modified xsi:type="dcterms:W3CDTF">2023-05-02T00:51:35Z</dcterms:modified>
</cp:coreProperties>
</file>